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266" r:id="rId11"/>
    <p:sldId id="268" r:id="rId12"/>
    <p:sldId id="346" r:id="rId13"/>
    <p:sldId id="267" r:id="rId14"/>
    <p:sldId id="269" r:id="rId15"/>
    <p:sldId id="339" r:id="rId16"/>
    <p:sldId id="259" r:id="rId17"/>
    <p:sldId id="260" r:id="rId18"/>
    <p:sldId id="327" r:id="rId19"/>
    <p:sldId id="262" r:id="rId20"/>
    <p:sldId id="263" r:id="rId21"/>
    <p:sldId id="264" r:id="rId22"/>
    <p:sldId id="294" r:id="rId23"/>
    <p:sldId id="295" r:id="rId24"/>
    <p:sldId id="297" r:id="rId25"/>
    <p:sldId id="326" r:id="rId26"/>
    <p:sldId id="298" r:id="rId27"/>
    <p:sldId id="299" r:id="rId28"/>
    <p:sldId id="319" r:id="rId29"/>
    <p:sldId id="321" r:id="rId30"/>
    <p:sldId id="322" r:id="rId31"/>
    <p:sldId id="300" r:id="rId32"/>
    <p:sldId id="271" r:id="rId33"/>
    <p:sldId id="273" r:id="rId34"/>
    <p:sldId id="272" r:id="rId35"/>
    <p:sldId id="270" r:id="rId36"/>
    <p:sldId id="280" r:id="rId37"/>
    <p:sldId id="281" r:id="rId38"/>
    <p:sldId id="289" r:id="rId39"/>
    <p:sldId id="278" r:id="rId40"/>
    <p:sldId id="274" r:id="rId41"/>
    <p:sldId id="275" r:id="rId42"/>
    <p:sldId id="276" r:id="rId43"/>
    <p:sldId id="341" r:id="rId44"/>
    <p:sldId id="344" r:id="rId45"/>
    <p:sldId id="345" r:id="rId46"/>
    <p:sldId id="282" r:id="rId47"/>
    <p:sldId id="283" r:id="rId48"/>
    <p:sldId id="277" r:id="rId49"/>
    <p:sldId id="285" r:id="rId50"/>
    <p:sldId id="286" r:id="rId51"/>
    <p:sldId id="336" r:id="rId52"/>
    <p:sldId id="287" r:id="rId53"/>
    <p:sldId id="288" r:id="rId54"/>
    <p:sldId id="290" r:id="rId55"/>
    <p:sldId id="292" r:id="rId56"/>
    <p:sldId id="284" r:id="rId57"/>
    <p:sldId id="293" r:id="rId58"/>
    <p:sldId id="291" r:id="rId59"/>
    <p:sldId id="328" r:id="rId60"/>
    <p:sldId id="329" r:id="rId61"/>
    <p:sldId id="306" r:id="rId62"/>
    <p:sldId id="317" r:id="rId63"/>
    <p:sldId id="318" r:id="rId64"/>
    <p:sldId id="330" r:id="rId65"/>
    <p:sldId id="338" r:id="rId66"/>
    <p:sldId id="334" r:id="rId67"/>
    <p:sldId id="301" r:id="rId68"/>
    <p:sldId id="302" r:id="rId69"/>
    <p:sldId id="303" r:id="rId70"/>
    <p:sldId id="304" r:id="rId71"/>
    <p:sldId id="343" r:id="rId72"/>
    <p:sldId id="305" r:id="rId73"/>
    <p:sldId id="331" r:id="rId74"/>
    <p:sldId id="323" r:id="rId75"/>
    <p:sldId id="333" r:id="rId76"/>
    <p:sldId id="310" r:id="rId77"/>
    <p:sldId id="308" r:id="rId78"/>
    <p:sldId id="307" r:id="rId79"/>
    <p:sldId id="342" r:id="rId80"/>
    <p:sldId id="312" r:id="rId81"/>
    <p:sldId id="311" r:id="rId82"/>
    <p:sldId id="309" r:id="rId83"/>
    <p:sldId id="332" r:id="rId84"/>
    <p:sldId id="314" r:id="rId85"/>
    <p:sldId id="315" r:id="rId86"/>
    <p:sldId id="324" r:id="rId87"/>
    <p:sldId id="325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266"/>
            <p14:sldId id="268"/>
            <p14:sldId id="346"/>
            <p14:sldId id="267"/>
            <p14:sldId id="269"/>
            <p14:sldId id="33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</p14:sldIdLst>
        </p14:section>
        <p14:section name="Thematic maps" id="{1C83A5A0-E140-47E7-93CB-E48C1BC59DC9}">
          <p14:sldIdLst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4"/>
            <p14:sldId id="345"/>
            <p14:sldId id="282"/>
            <p14:sldId id="283"/>
            <p14:sldId id="277"/>
            <p14:sldId id="285"/>
            <p14:sldId id="286"/>
            <p14:sldId id="336"/>
            <p14:sldId id="287"/>
            <p14:sldId id="288"/>
            <p14:sldId id="290"/>
            <p14:sldId id="292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83" d="100"/>
          <a:sy n="83" d="100"/>
        </p:scale>
        <p:origin x="67" y="1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24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New</a:t>
            </a:r>
            <a:r>
              <a:rPr lang="en-CA" baseline="0" dirty="0"/>
              <a:t> open source tools for info vis (e.g. R, D3 and other </a:t>
            </a:r>
            <a:r>
              <a:rPr lang="en-CA" baseline="0" dirty="0" err="1"/>
              <a:t>javascript</a:t>
            </a:r>
            <a:r>
              <a:rPr lang="en-CA" baseline="0" dirty="0"/>
              <a:t> libraries)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39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vignette starts with the famous graph by Charles Joseph </a:t>
            </a:r>
            <a:r>
              <a:rPr lang="en-US" altLang="en-US" dirty="0" err="1"/>
              <a:t>Minard</a:t>
            </a:r>
            <a:r>
              <a:rPr lang="en-US" altLang="en-US" dirty="0"/>
              <a:t>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hyperlink" Target="http://ddar.datavis.ca/" TargetMode="Externa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5.emf"/><Relationship Id="rId4" Type="http://schemas.openxmlformats.org/officeDocument/2006/relationships/oleObject" Target="../embeddings/oleObject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fivethirtyeight.com/features/star-wars-in-one-chart/" TargetMode="External"/><Relationship Id="rId4" Type="http://schemas.openxmlformats.org/officeDocument/2006/relationships/hyperlink" Target="http://starwars.wikia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clid.psych.yorku.ca/SCS/Gallery/images/timelines/geschict1000.jpg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51054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https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://friendly.github.io/</a:t>
            </a:r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6135</a:t>
            </a:r>
            <a:r>
              <a:rPr lang="en-US" sz="2400">
                <a:solidFill>
                  <a:prstClr val="black">
                    <a:tint val="75000"/>
                  </a:prstClr>
                </a:solidFill>
              </a:rPr>
              <a:t>                  @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720725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782762"/>
          </a:xfrm>
        </p:spPr>
        <p:txBody>
          <a:bodyPr>
            <a:normAutofit/>
          </a:bodyPr>
          <a:lstStyle/>
          <a:p>
            <a:r>
              <a:rPr lang="en-CA" dirty="0"/>
              <a:t>1.5 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257800" y="2590800"/>
            <a:ext cx="3429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 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months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25908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economics. It was Playfair’s last graph. 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5626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1158" y="6213536"/>
            <a:ext cx="525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r>
              <a:rPr lang="en-US" dirty="0"/>
              <a:t>What are their features?</a:t>
            </a:r>
          </a:p>
          <a:p>
            <a:r>
              <a:rPr lang="en-US" dirty="0"/>
              <a:t>What tasks are they good for?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4" imgW="1663560" imgH="482400" progId="Equation.DSMT4">
                  <p:embed/>
                </p:oleObj>
              </mc:Choice>
              <mc:Fallback>
                <p:oleObj name="Equation" r:id="rId4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6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by: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218834-D5F7-435B-98F8-50656F8739A7}"/>
              </a:ext>
            </a:extLst>
          </p:cNvPr>
          <p:cNvSpPr txBox="1"/>
          <p:nvPr/>
        </p:nvSpPr>
        <p:spPr>
          <a:xfrm>
            <a:off x="4921391" y="6158044"/>
            <a:ext cx="250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Data: </a:t>
            </a:r>
            <a:r>
              <a:rPr lang="en-US" sz="1400" dirty="0" err="1"/>
              <a:t>HistData</a:t>
            </a:r>
            <a:r>
              <a:rPr lang="en-US" sz="1400" dirty="0"/>
              <a:t> package for 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1BA89B-1CC4-48E9-BA2C-F5480F4291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09" y="6040505"/>
            <a:ext cx="471429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develops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geospatial visualization 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5847707" y="6367887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 dimensions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direct mappings of numbers to visual variables</a:t>
            </a:r>
          </a:p>
          <a:p>
            <a:endParaRPr lang="en-US" dirty="0"/>
          </a:p>
          <a:p>
            <a:r>
              <a:rPr lang="en-US" dirty="0" err="1"/>
              <a:t>Isopleth</a:t>
            </a:r>
            <a:r>
              <a:rPr lang="en-US" dirty="0"/>
              <a:t> maps combine some analysis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/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631"/>
            <a:ext cx="4091022" cy="507413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Acrobat Document" r:id="rId4" imgW="8010293" imgH="5667068" progId="AcroExch.Document.7">
                  <p:embed/>
                </p:oleObj>
              </mc:Choice>
              <mc:Fallback>
                <p:oleObj name="Acrobat Document" r:id="rId4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828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752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InfoVis</a:t>
            </a:r>
            <a:r>
              <a:rPr lang="en-US" dirty="0"/>
              <a:t>: </a:t>
            </a:r>
            <a:r>
              <a:rPr lang="en-US" dirty="0" err="1"/>
              <a:t>Minard</a:t>
            </a:r>
            <a:r>
              <a:rPr lang="en-US" dirty="0"/>
              <a:t> still lives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40" y="1943456"/>
            <a:ext cx="4876800" cy="3309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4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epic </a:t>
            </a:r>
            <a:r>
              <a:rPr lang="en-US" sz="2800" i="1" dirty="0"/>
              <a:t>Star Wars </a:t>
            </a:r>
            <a:r>
              <a:rPr lang="en-US" sz="2800" dirty="0"/>
              <a:t>saga, all in one chart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visual history of the Galactic Civil War, pitting the Imperial Navy (</a:t>
            </a:r>
            <a:r>
              <a:rPr lang="en-US" dirty="0" err="1"/>
              <a:t>sith</a:t>
            </a:r>
            <a:r>
              <a:rPr lang="en-US" dirty="0"/>
              <a:t>) against the ragtag Rebel Alliance (</a:t>
            </a:r>
            <a:r>
              <a:rPr lang="en-US" dirty="0" err="1"/>
              <a:t>jedi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As the author, Walt Hickey says,</a:t>
            </a:r>
          </a:p>
          <a:p>
            <a:r>
              <a:rPr lang="en-US" dirty="0"/>
              <a:t>“here is why you should never invade </a:t>
            </a:r>
            <a:r>
              <a:rPr lang="en-US" dirty="0" err="1"/>
              <a:t>Hoth</a:t>
            </a:r>
            <a:r>
              <a:rPr lang="en-US" dirty="0"/>
              <a:t> in winter”.</a:t>
            </a:r>
          </a:p>
          <a:p>
            <a:endParaRPr lang="en-US" dirty="0"/>
          </a:p>
          <a:p>
            <a:r>
              <a:rPr lang="en-US" sz="1600" dirty="0"/>
              <a:t>Data sources: </a:t>
            </a:r>
            <a:r>
              <a:rPr lang="en-US" sz="1600" dirty="0" err="1"/>
              <a:t>Wookieepidia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http://starwars.wikia.com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81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http://fivethirtyeight.com/features/star-wars-in-one-chart/</a:t>
            </a:r>
            <a:r>
              <a:rPr lang="en-US" sz="14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12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greater impact 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/>
              <a:t>Δ</a:t>
            </a:r>
            <a:r>
              <a:rPr lang="en-US" dirty="0"/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66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branching processes and space-filling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68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2786063" y="6553199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4"/>
              </a:rPr>
              <a:t>http://euclid.psych.yorku.ca/SCS/Gallery/images/timelines/geschict1000.jpg</a:t>
            </a:r>
            <a:r>
              <a:rPr lang="en-US" sz="1200" dirty="0"/>
              <a:t>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69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</a:t>
            </a:r>
            <a:r>
              <a:rPr lang="en-US" dirty="0" err="1"/>
              <a:t>recency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74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ridgeline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583362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181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569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9978</TotalTime>
  <Words>5356</Words>
  <Application>Microsoft Office PowerPoint</Application>
  <PresentationFormat>On-screen Show (4:3)</PresentationFormat>
  <Paragraphs>720</Paragraphs>
  <Slides>87</Slides>
  <Notes>16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Narrow</vt:lpstr>
      <vt:lpstr>Calibri</vt:lpstr>
      <vt:lpstr>Courier New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by: ???</vt:lpstr>
      <vt:lpstr>Topics, by graph type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1.5D: Time series line graphs</vt:lpstr>
      <vt:lpstr>Psychology: Distances between curves</vt:lpstr>
      <vt:lpstr>1.5 D COVID spiral graph</vt:lpstr>
      <vt:lpstr>Multiple time series graphs</vt:lpstr>
      <vt:lpstr>Parallel ranked list charts</vt:lpstr>
      <vt:lpstr>COVID: Cases vs. Doses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Bivariate maps</vt:lpstr>
      <vt:lpstr>Vs. a scatterplot</vt:lpstr>
      <vt:lpstr>Worldmapper: The world in cartograms</vt:lpstr>
      <vt:lpstr>Worldmapper: Carbon emissions</vt:lpstr>
      <vt:lpstr>Worldmapper: Cholera deaths</vt:lpstr>
      <vt:lpstr>Spatial visualization: Analysis + maps</vt:lpstr>
      <vt:lpstr>Spatial visualization: Analysis + maps</vt:lpstr>
      <vt:lpstr>Contour maps</vt:lpstr>
      <vt:lpstr>Flow maps</vt:lpstr>
      <vt:lpstr>Effect of US civil war on cotton trade</vt:lpstr>
      <vt:lpstr>The Great Migration</vt:lpstr>
      <vt:lpstr>InfoVis: Minard still lives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51</cp:revision>
  <dcterms:created xsi:type="dcterms:W3CDTF">2021-05-06T19:22:38Z</dcterms:created>
  <dcterms:modified xsi:type="dcterms:W3CDTF">2022-01-07T04:18:47Z</dcterms:modified>
</cp:coreProperties>
</file>